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7" r:id="rId2"/>
    <p:sldId id="258" r:id="rId3"/>
    <p:sldId id="284" r:id="rId4"/>
    <p:sldId id="285" r:id="rId5"/>
    <p:sldId id="286" r:id="rId6"/>
    <p:sldId id="287" r:id="rId7"/>
    <p:sldId id="269"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7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676"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7939C81C-429A-4660-8A08-BAC2095E4459}" type="datetimeFigureOut">
              <a:rPr lang="en-US"/>
              <a:pPr/>
              <a:t>5/27/2020</a:t>
            </a:fld>
            <a:endParaRPr lang="en-US"/>
          </a:p>
        </p:txBody>
      </p:sp>
      <p:sp>
        <p:nvSpPr>
          <p:cNvPr id="1048677"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678"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9"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680"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fld id="{05DAA0DD-CA63-4319-B945-44A8A881633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A4CAE77-B8B1-49B7-9986-23DC29B73BCB}" type="datetime1">
              <a:rPr lang="en-US" smtClean="0"/>
              <a:pPr/>
              <a:t>5/27/2020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Author:RK</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9E3B3A6-35C4-4A4A-A93B-FEA2E3D83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15E1-6517-4DF2-87C5-84BAA2B375B7}" type="datetime1">
              <a:rPr lang="en-US" smtClean="0"/>
              <a:pPr/>
              <a:t>5/27/2020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763F6D62-F023-421D-8A7E-B561A86F0A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1599A8-CEA0-4EA6-AEBF-68186F8EDCBB}" type="datetime1">
              <a:rPr lang="en-US" smtClean="0"/>
              <a:pPr/>
              <a:t>5/27/2020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AFFF1EA8-75B9-4BFE-A5B1-639BA1B4E4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A26468A-707D-43B7-A2A2-6F6E66C6416E}" type="datetime1">
              <a:rPr lang="en-US" smtClean="0"/>
              <a:pPr/>
              <a:t>5/27/2020</a:t>
            </a:fld>
            <a:endParaRPr lang="en-US"/>
          </a:p>
        </p:txBody>
      </p:sp>
      <p:sp>
        <p:nvSpPr>
          <p:cNvPr id="9" name="Slide Number Placeholder 8"/>
          <p:cNvSpPr>
            <a:spLocks noGrp="1"/>
          </p:cNvSpPr>
          <p:nvPr>
            <p:ph type="sldNum" sz="quarter" idx="15"/>
          </p:nvPr>
        </p:nvSpPr>
        <p:spPr/>
        <p:txBody>
          <a:bodyPr rtlCol="0"/>
          <a:lstStyle/>
          <a:p>
            <a:fld id="{FE88FBAD-9DA8-472F-839A-428AD1F4DEE1}"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Author:RK</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442F78-5EBF-4453-A097-83F2C8DFCA84}" type="datetime1">
              <a:rPr lang="en-US" smtClean="0"/>
              <a:pPr/>
              <a:t>5/27/2020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Author:RK</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0ECD9A4-5F66-4780-BB8E-330017FFA7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7E1BEA8-81AC-4EAA-9B8B-C356D39A598C}" type="datetime1">
              <a:rPr lang="en-US" smtClean="0"/>
              <a:pPr/>
              <a:t>5/27/2020</a:t>
            </a:fld>
            <a:endParaRPr lang="en-US"/>
          </a:p>
        </p:txBody>
      </p:sp>
      <p:sp>
        <p:nvSpPr>
          <p:cNvPr id="6" name="Footer Placeholder 5"/>
          <p:cNvSpPr>
            <a:spLocks noGrp="1"/>
          </p:cNvSpPr>
          <p:nvPr>
            <p:ph type="ftr" sz="quarter" idx="11"/>
          </p:nvPr>
        </p:nvSpPr>
        <p:spPr/>
        <p:txBody>
          <a:bodyPr/>
          <a:lstStyle/>
          <a:p>
            <a:r>
              <a:rPr lang="en-US" smtClean="0"/>
              <a:t>Author:RK</a:t>
            </a:r>
            <a:endParaRPr lang="en-US"/>
          </a:p>
        </p:txBody>
      </p:sp>
      <p:sp>
        <p:nvSpPr>
          <p:cNvPr id="7" name="Slide Number Placeholder 6"/>
          <p:cNvSpPr>
            <a:spLocks noGrp="1"/>
          </p:cNvSpPr>
          <p:nvPr>
            <p:ph type="sldNum" sz="quarter" idx="12"/>
          </p:nvPr>
        </p:nvSpPr>
        <p:spPr/>
        <p:txBody>
          <a:bodyPr/>
          <a:lstStyle/>
          <a:p>
            <a:fld id="{51FE8A84-AF12-4731-A1E2-EE3C3AE8E11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F274DF4-1E11-4BE5-94EE-68DC7FD66A04}" type="datetime1">
              <a:rPr lang="en-US" smtClean="0"/>
              <a:pPr/>
              <a:t>5/27/2020</a:t>
            </a:fld>
            <a:endParaRPr lang="en-US"/>
          </a:p>
        </p:txBody>
      </p:sp>
      <p:sp>
        <p:nvSpPr>
          <p:cNvPr id="8" name="Footer Placeholder 7"/>
          <p:cNvSpPr>
            <a:spLocks noGrp="1"/>
          </p:cNvSpPr>
          <p:nvPr>
            <p:ph type="ftr" sz="quarter" idx="11"/>
          </p:nvPr>
        </p:nvSpPr>
        <p:spPr/>
        <p:txBody>
          <a:bodyPr/>
          <a:lstStyle/>
          <a:p>
            <a:r>
              <a:rPr lang="en-US" smtClean="0"/>
              <a:t>Author:RK</a:t>
            </a:r>
            <a:endParaRPr lang="en-US"/>
          </a:p>
        </p:txBody>
      </p:sp>
      <p:sp>
        <p:nvSpPr>
          <p:cNvPr id="9" name="Slide Number Placeholder 8"/>
          <p:cNvSpPr>
            <a:spLocks noGrp="1"/>
          </p:cNvSpPr>
          <p:nvPr>
            <p:ph type="sldNum" sz="quarter" idx="12"/>
          </p:nvPr>
        </p:nvSpPr>
        <p:spPr/>
        <p:txBody>
          <a:bodyPr/>
          <a:lstStyle/>
          <a:p>
            <a:fld id="{7E74873D-DF26-421D-BB7D-2443FD85D71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305D4A-26BC-4003-A6BB-1FE483E62D74}" type="datetime1">
              <a:rPr lang="en-US" smtClean="0"/>
              <a:pPr/>
              <a:t>5/27/2020</a:t>
            </a:fld>
            <a:endParaRPr lang="en-US"/>
          </a:p>
        </p:txBody>
      </p:sp>
      <p:sp>
        <p:nvSpPr>
          <p:cNvPr id="7" name="Slide Number Placeholder 6"/>
          <p:cNvSpPr>
            <a:spLocks noGrp="1"/>
          </p:cNvSpPr>
          <p:nvPr>
            <p:ph type="sldNum" sz="quarter" idx="11"/>
          </p:nvPr>
        </p:nvSpPr>
        <p:spPr/>
        <p:txBody>
          <a:bodyPr rtlCol="0"/>
          <a:lstStyle/>
          <a:p>
            <a:fld id="{1FF23CE0-A7BA-44DD-B5DD-50C48A27FB95}"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256AB-E1A6-415D-9F21-A517C3C15B98}" type="datetime1">
              <a:rPr lang="en-US" smtClean="0"/>
              <a:pPr/>
              <a:t>5/27/2020</a:t>
            </a:fld>
            <a:endParaRPr lang="en-US"/>
          </a:p>
        </p:txBody>
      </p:sp>
      <p:sp>
        <p:nvSpPr>
          <p:cNvPr id="3" name="Footer Placeholder 2"/>
          <p:cNvSpPr>
            <a:spLocks noGrp="1"/>
          </p:cNvSpPr>
          <p:nvPr>
            <p:ph type="ftr" sz="quarter" idx="11"/>
          </p:nvPr>
        </p:nvSpPr>
        <p:spPr/>
        <p:txBody>
          <a:bodyPr/>
          <a:lstStyle/>
          <a:p>
            <a:r>
              <a:rPr lang="en-US" smtClean="0"/>
              <a:t>Author:RK</a:t>
            </a:r>
            <a:endParaRPr lang="en-US"/>
          </a:p>
        </p:txBody>
      </p:sp>
      <p:sp>
        <p:nvSpPr>
          <p:cNvPr id="4" name="Slide Number Placeholder 3"/>
          <p:cNvSpPr>
            <a:spLocks noGrp="1"/>
          </p:cNvSpPr>
          <p:nvPr>
            <p:ph type="sldNum" sz="quarter" idx="12"/>
          </p:nvPr>
        </p:nvSpPr>
        <p:spPr/>
        <p:txBody>
          <a:bodyPr/>
          <a:lstStyle/>
          <a:p>
            <a:fld id="{331C3804-7DB4-49F8-98C7-D17834D2E2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526942A-22AA-43F1-BB1B-25EDD8605733}" type="datetime1">
              <a:rPr lang="en-US" smtClean="0"/>
              <a:pPr/>
              <a:t>5/27/2020</a:t>
            </a:fld>
            <a:endParaRPr lang="en-US"/>
          </a:p>
        </p:txBody>
      </p:sp>
      <p:sp>
        <p:nvSpPr>
          <p:cNvPr id="22" name="Slide Number Placeholder 21"/>
          <p:cNvSpPr>
            <a:spLocks noGrp="1"/>
          </p:cNvSpPr>
          <p:nvPr>
            <p:ph type="sldNum" sz="quarter" idx="15"/>
          </p:nvPr>
        </p:nvSpPr>
        <p:spPr/>
        <p:txBody>
          <a:bodyPr rtlCol="0"/>
          <a:lstStyle/>
          <a:p>
            <a:fld id="{5C23F445-A553-4D3F-BF04-A18E2120CA02}"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528B13-61B8-4B34-AE66-FAA20D62E9E3}" type="datetime1">
              <a:rPr lang="en-US" smtClean="0"/>
              <a:pPr/>
              <a:t>5/27/2020</a:t>
            </a:fld>
            <a:endParaRPr lang="en-US"/>
          </a:p>
        </p:txBody>
      </p:sp>
      <p:sp>
        <p:nvSpPr>
          <p:cNvPr id="18" name="Slide Number Placeholder 17"/>
          <p:cNvSpPr>
            <a:spLocks noGrp="1"/>
          </p:cNvSpPr>
          <p:nvPr>
            <p:ph type="sldNum" sz="quarter" idx="11"/>
          </p:nvPr>
        </p:nvSpPr>
        <p:spPr/>
        <p:txBody>
          <a:bodyPr rtlCol="0"/>
          <a:lstStyle/>
          <a:p>
            <a:fld id="{5F7CE51B-D314-4748-A7FB-C6BBF3CC08C9}"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77A13B-D29E-4A31-9A3D-BDF778EEE264}" type="datetime1">
              <a:rPr lang="en-US" smtClean="0"/>
              <a:pPr/>
              <a:t>5/27/2020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Author:RK</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30FFA0-8383-48F0-ABBC-CA0378A05A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5"/>
          <p:cNvSpPr>
            <a:spLocks noGrp="1"/>
          </p:cNvSpPr>
          <p:nvPr>
            <p:ph type="ctrTitle"/>
          </p:nvPr>
        </p:nvSpPr>
        <p:spPr>
          <a:xfrm>
            <a:off x="914400" y="838200"/>
            <a:ext cx="79248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200" b="1" dirty="0" smtClean="0">
                <a:solidFill>
                  <a:srgbClr val="FF0000"/>
                </a:solidFill>
              </a:rPr>
              <a:t>Topic: </a:t>
            </a:r>
            <a:r>
              <a:rPr lang="en-US" sz="2200" dirty="0" smtClean="0">
                <a:solidFill>
                  <a:srgbClr val="FF0000"/>
                </a:solidFill>
              </a:rPr>
              <a:t>Dissolution of a Partnership Firm </a:t>
            </a:r>
            <a:r>
              <a:rPr lang="en-US" sz="2200" b="1" dirty="0" smtClean="0">
                <a:solidFill>
                  <a:srgbClr val="FF0000"/>
                </a:solidFill>
              </a:rPr>
              <a:t>– </a:t>
            </a:r>
            <a:r>
              <a:rPr lang="en-US" sz="2200" dirty="0" smtClean="0">
                <a:solidFill>
                  <a:srgbClr val="FF0000"/>
                </a:solidFill>
              </a:rPr>
              <a:t>Meaning </a:t>
            </a:r>
            <a:r>
              <a:rPr lang="en-US" sz="2200" dirty="0" smtClean="0">
                <a:solidFill>
                  <a:srgbClr val="FF0000"/>
                </a:solidFill>
              </a:rPr>
              <a:t>and Modes of dissolution</a:t>
            </a:r>
            <a:endParaRPr lang="en-US" sz="2200" b="1" dirty="0">
              <a:solidFill>
                <a:srgbClr val="FF0000"/>
              </a:solidFill>
            </a:endParaRPr>
          </a:p>
        </p:txBody>
      </p:sp>
      <p:sp>
        <p:nvSpPr>
          <p:cNvPr id="1048594" name="Subtitle 2"/>
          <p:cNvSpPr>
            <a:spLocks noGrp="1"/>
          </p:cNvSpPr>
          <p:nvPr>
            <p:ph type="subTitle" idx="1"/>
          </p:nvPr>
        </p:nvSpPr>
        <p:spPr>
          <a:xfrm>
            <a:off x="1600200" y="2895600"/>
            <a:ext cx="6934200" cy="3200400"/>
          </a:xfrm>
        </p:spPr>
        <p:txBody>
          <a:bodyPr>
            <a:normAutofit/>
          </a:bodyPr>
          <a:lstStyle/>
          <a:p>
            <a:pPr algn="ctr" eaLnBrk="1" hangingPunct="1"/>
            <a:endParaRPr lang="en-US" sz="2200" b="1" u="sng" dirty="0">
              <a:solidFill>
                <a:srgbClr val="FFFF00"/>
              </a:solidFill>
            </a:endParaRPr>
          </a:p>
          <a:p>
            <a:pPr algn="ctr" eaLnBrk="1" hangingPunct="1"/>
            <a:r>
              <a:rPr lang="en-US" sz="2200" b="1" u="sng" dirty="0">
                <a:solidFill>
                  <a:schemeClr val="tx1"/>
                </a:solidFill>
              </a:rPr>
              <a:t>Prepared By</a:t>
            </a:r>
          </a:p>
          <a:p>
            <a:pPr algn="ctr" eaLnBrk="1" hangingPunct="1">
              <a:spcBef>
                <a:spcPts val="200"/>
              </a:spcBef>
            </a:pPr>
            <a:r>
              <a:rPr lang="en-US" sz="2200" b="1" dirty="0">
                <a:solidFill>
                  <a:srgbClr val="00B050"/>
                </a:solidFill>
              </a:rPr>
              <a:t> Dr. SHAHID IQBAL </a:t>
            </a:r>
          </a:p>
          <a:p>
            <a:pPr algn="ctr" eaLnBrk="1" hangingPunct="1">
              <a:spcBef>
                <a:spcPts val="200"/>
              </a:spcBef>
            </a:pPr>
            <a:r>
              <a:rPr lang="en-US" sz="2200" b="1" dirty="0">
                <a:solidFill>
                  <a:srgbClr val="00B050"/>
                </a:solidFill>
              </a:rPr>
              <a:t>Guest Faculty</a:t>
            </a:r>
          </a:p>
          <a:p>
            <a:pPr algn="ctr" eaLnBrk="1" hangingPunct="1">
              <a:spcBef>
                <a:spcPts val="200"/>
              </a:spcBef>
            </a:pPr>
            <a:r>
              <a:rPr lang="en-US" sz="2200" b="1" cap="none" dirty="0" smtClean="0">
                <a:solidFill>
                  <a:srgbClr val="00B050"/>
                </a:solidFill>
              </a:rPr>
              <a:t>Marwari College, </a:t>
            </a:r>
            <a:r>
              <a:rPr lang="en-US" sz="2200" b="1" dirty="0" err="1" smtClean="0">
                <a:solidFill>
                  <a:srgbClr val="00B050"/>
                </a:solidFill>
              </a:rPr>
              <a:t>D</a:t>
            </a:r>
            <a:r>
              <a:rPr lang="en-US" sz="2200" b="1" cap="none" dirty="0" err="1" smtClean="0">
                <a:solidFill>
                  <a:srgbClr val="00B050"/>
                </a:solidFill>
              </a:rPr>
              <a:t>arbhanga</a:t>
            </a:r>
            <a:r>
              <a:rPr lang="en-US" sz="2200" b="1" cap="none" dirty="0" smtClean="0">
                <a:solidFill>
                  <a:srgbClr val="00B050"/>
                </a:solidFill>
              </a:rPr>
              <a:t>,</a:t>
            </a:r>
          </a:p>
          <a:p>
            <a:pPr algn="ctr" eaLnBrk="1" hangingPunct="1">
              <a:spcBef>
                <a:spcPts val="200"/>
              </a:spcBef>
            </a:pPr>
            <a:r>
              <a:rPr lang="en-US" sz="2200" b="1" cap="none" dirty="0" smtClean="0">
                <a:solidFill>
                  <a:srgbClr val="00B050"/>
                </a:solidFill>
              </a:rPr>
              <a:t>Mobile no. and </a:t>
            </a:r>
            <a:r>
              <a:rPr lang="en-US" sz="2200" b="1" dirty="0" err="1" smtClean="0">
                <a:solidFill>
                  <a:srgbClr val="00B050"/>
                </a:solidFill>
              </a:rPr>
              <a:t>W</a:t>
            </a:r>
            <a:r>
              <a:rPr lang="en-US" sz="2200" b="1" cap="none" dirty="0" err="1" smtClean="0">
                <a:solidFill>
                  <a:srgbClr val="00B050"/>
                </a:solidFill>
              </a:rPr>
              <a:t>hatsup</a:t>
            </a:r>
            <a:r>
              <a:rPr lang="en-US" sz="2200" b="1" cap="none" dirty="0" smtClean="0">
                <a:solidFill>
                  <a:srgbClr val="00B050"/>
                </a:solidFill>
              </a:rPr>
              <a:t> no. : 7004160257</a:t>
            </a:r>
          </a:p>
          <a:p>
            <a:pPr algn="ctr" eaLnBrk="1" hangingPunct="1">
              <a:spcBef>
                <a:spcPts val="200"/>
              </a:spcBef>
            </a:pPr>
            <a:r>
              <a:rPr lang="en-US" sz="2200" b="1" cap="none" dirty="0" smtClean="0">
                <a:solidFill>
                  <a:srgbClr val="00B050"/>
                </a:solidFill>
              </a:rPr>
              <a:t>Email ID: shahidlnmu@gmail.Com</a:t>
            </a:r>
          </a:p>
          <a:p>
            <a:pPr algn="ctr" eaLnBrk="1" hangingPunct="1">
              <a:spcBef>
                <a:spcPts val="200"/>
              </a:spcBef>
            </a:pPr>
            <a:endParaRPr lang="en-US" sz="2200" b="1" dirty="0">
              <a:solidFill>
                <a:srgbClr val="FF0000"/>
              </a:solidFill>
            </a:endParaRPr>
          </a:p>
          <a:p>
            <a:pPr algn="ctr" eaLnBrk="1" hangingPunct="1"/>
            <a:endParaRPr lang="en-US" sz="2200" b="1" dirty="0">
              <a:solidFill>
                <a:srgbClr val="FF0000"/>
              </a:solidFill>
            </a:endParaRPr>
          </a:p>
        </p:txBody>
      </p:sp>
      <p:sp>
        <p:nvSpPr>
          <p:cNvPr id="1048595" name="Slide Number Placeholder 4"/>
          <p:cNvSpPr>
            <a:spLocks noGrp="1"/>
          </p:cNvSpPr>
          <p:nvPr>
            <p:ph type="sldNum" sz="quarter" idx="12"/>
          </p:nvPr>
        </p:nvSpPr>
        <p:spPr/>
        <p:txBody>
          <a:bodyPr/>
          <a:lstStyle/>
          <a:p>
            <a:fld id="{E4B983EA-4DB7-458D-B9AE-3F22BC91E938}" type="slidenum">
              <a:rPr lang="en-US"/>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2</a:t>
            </a:fld>
            <a:endParaRPr lang="en-US" dirty="0"/>
          </a:p>
        </p:txBody>
      </p:sp>
      <p:sp>
        <p:nvSpPr>
          <p:cNvPr id="1048602" name="Rectangle 3"/>
          <p:cNvSpPr/>
          <p:nvPr/>
        </p:nvSpPr>
        <p:spPr>
          <a:xfrm>
            <a:off x="457200" y="304800"/>
            <a:ext cx="8382000" cy="6370975"/>
          </a:xfrm>
          <a:prstGeom prst="rect">
            <a:avLst/>
          </a:prstGeom>
        </p:spPr>
        <p:txBody>
          <a:bodyPr wrap="square">
            <a:spAutoFit/>
          </a:bodyPr>
          <a:lstStyle/>
          <a:p>
            <a:pPr algn="just"/>
            <a:r>
              <a:rPr lang="en-US" sz="2600" b="1" dirty="0" smtClean="0">
                <a:solidFill>
                  <a:srgbClr val="FF0000"/>
                </a:solidFill>
                <a:latin typeface="Calibri" pitchFamily="34" charset="0"/>
                <a:cs typeface="Calibri" pitchFamily="34" charset="0"/>
              </a:rPr>
              <a:t>Meaning of Dissolution of Firm</a:t>
            </a: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Dissolution of firm means discontinuance of relationship between the partners. According to Section 39 of Indian Partnership Act, 1932,. Dissolution of firm means a dissolution of partnership between al the partners in the firm.. When the firm is dissolved, there will be no business afterwards. Hence, dissolution of firm means the business of the firm is put to an end; assets are disposed off, liabilities are paid off and the accounts of al the partners are also settled.</a:t>
            </a:r>
          </a:p>
          <a:p>
            <a:pPr algn="just"/>
            <a:endParaRPr lang="en-US" sz="2400" dirty="0" smtClean="0">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Meaning of Dissolution of a Partnership</a:t>
            </a:r>
          </a:p>
          <a:p>
            <a:pPr algn="just"/>
            <a:endParaRPr lang="en-US" sz="2400" b="1" dirty="0" smtClean="0">
              <a:solidFill>
                <a:srgbClr val="FF0000"/>
              </a:solidFill>
              <a:latin typeface="Calibri" pitchFamily="34" charset="0"/>
              <a:cs typeface="Calibri" pitchFamily="34" charset="0"/>
            </a:endParaRPr>
          </a:p>
          <a:p>
            <a:pPr algn="just"/>
            <a:r>
              <a:rPr lang="en-US" sz="2400" dirty="0" smtClean="0">
                <a:latin typeface="Calibri" pitchFamily="34" charset="0"/>
                <a:cs typeface="Calibri" pitchFamily="34" charset="0"/>
              </a:rPr>
              <a:t>The relation between partnership among different partners is changed without changing the partnership firm. Thus, in case of dissolution of partnership, the economic bases of relationship of</a:t>
            </a:r>
          </a:p>
          <a:p>
            <a:pPr algn="just"/>
            <a:r>
              <a:rPr lang="en-US" sz="2400" dirty="0" smtClean="0">
                <a:latin typeface="Calibri" pitchFamily="34" charset="0"/>
                <a:cs typeface="Calibri" pitchFamily="34" charset="0"/>
              </a:rPr>
              <a:t>partners is reconstituted without affecting the entity of the firm</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3</a:t>
            </a:fld>
            <a:endParaRPr lang="en-US" dirty="0"/>
          </a:p>
        </p:txBody>
      </p:sp>
      <p:sp>
        <p:nvSpPr>
          <p:cNvPr id="1048602" name="Rectangle 3"/>
          <p:cNvSpPr/>
          <p:nvPr/>
        </p:nvSpPr>
        <p:spPr>
          <a:xfrm>
            <a:off x="457200" y="304800"/>
            <a:ext cx="8382000" cy="6186309"/>
          </a:xfrm>
          <a:prstGeom prst="rect">
            <a:avLst/>
          </a:prstGeom>
        </p:spPr>
        <p:txBody>
          <a:bodyPr wrap="square">
            <a:spAutoFit/>
          </a:bodyPr>
          <a:lstStyle/>
          <a:p>
            <a:pPr algn="just">
              <a:lnSpc>
                <a:spcPct val="110000"/>
              </a:lnSpc>
            </a:pPr>
            <a:r>
              <a:rPr lang="en-US" sz="2400" dirty="0" smtClean="0">
                <a:latin typeface="Calibri" pitchFamily="34" charset="0"/>
                <a:cs typeface="Calibri" pitchFamily="34" charset="0"/>
              </a:rPr>
              <a:t>which continues to remains in business as ever before. A partnership is dissolved by change of mutual contract in the following cases : </a:t>
            </a:r>
          </a:p>
          <a:p>
            <a:pPr marL="514350" indent="-514350" algn="just">
              <a:lnSpc>
                <a:spcPct val="110000"/>
              </a:lnSpc>
              <a:buAutoNum type="romanLcParenBoth"/>
            </a:pPr>
            <a:r>
              <a:rPr lang="en-US" sz="2400" dirty="0" smtClean="0">
                <a:latin typeface="Calibri" pitchFamily="34" charset="0"/>
                <a:cs typeface="Calibri" pitchFamily="34" charset="0"/>
              </a:rPr>
              <a:t>change in profit sharing ratio among partners, </a:t>
            </a:r>
          </a:p>
          <a:p>
            <a:pPr marL="514350" indent="-514350" algn="just">
              <a:lnSpc>
                <a:spcPct val="110000"/>
              </a:lnSpc>
              <a:buAutoNum type="romanLcParenBoth"/>
            </a:pPr>
            <a:r>
              <a:rPr lang="en-US" sz="2400" dirty="0" smtClean="0">
                <a:latin typeface="Calibri" pitchFamily="34" charset="0"/>
                <a:cs typeface="Calibri" pitchFamily="34" charset="0"/>
              </a:rPr>
              <a:t>Admission of a new partner, Retirement of a partner, death of a partner, </a:t>
            </a:r>
          </a:p>
          <a:p>
            <a:pPr marL="514350" indent="-514350" algn="just">
              <a:lnSpc>
                <a:spcPct val="110000"/>
              </a:lnSpc>
              <a:buAutoNum type="romanLcParenBoth"/>
            </a:pPr>
            <a:r>
              <a:rPr lang="en-US" sz="2400" dirty="0" smtClean="0">
                <a:latin typeface="Calibri" pitchFamily="34" charset="0"/>
                <a:cs typeface="Calibri" pitchFamily="34" charset="0"/>
              </a:rPr>
              <a:t>Entry of pre-determined period of partnership, </a:t>
            </a:r>
          </a:p>
          <a:p>
            <a:pPr marL="514350" indent="-514350" algn="just">
              <a:lnSpc>
                <a:spcPct val="110000"/>
              </a:lnSpc>
              <a:buAutoNum type="romanLcParenBoth"/>
            </a:pPr>
            <a:r>
              <a:rPr lang="en-US" sz="2400" dirty="0" smtClean="0">
                <a:latin typeface="Calibri" pitchFamily="34" charset="0"/>
                <a:cs typeface="Calibri" pitchFamily="34" charset="0"/>
              </a:rPr>
              <a:t>merger of one partnership firm into another etc.</a:t>
            </a:r>
          </a:p>
          <a:p>
            <a:pPr algn="just">
              <a:lnSpc>
                <a:spcPct val="110000"/>
              </a:lnSpc>
            </a:pPr>
            <a:endParaRPr lang="en-US" sz="2400" dirty="0" smtClean="0">
              <a:latin typeface="Calibri" pitchFamily="34" charset="0"/>
              <a:cs typeface="Calibri" pitchFamily="34" charset="0"/>
            </a:endParaRPr>
          </a:p>
          <a:p>
            <a:pPr algn="just">
              <a:lnSpc>
                <a:spcPct val="110000"/>
              </a:lnSpc>
            </a:pPr>
            <a:r>
              <a:rPr lang="en-US" sz="2400" dirty="0" smtClean="0">
                <a:latin typeface="Calibri" pitchFamily="34" charset="0"/>
                <a:cs typeface="Calibri" pitchFamily="34" charset="0"/>
              </a:rPr>
              <a:t>For example A, B, C and D are partners and D retires, the partnership between A, B, C and D comes to end but partnership between A, B and C comes into existence. In such case, the partnership firm continues its business with the same set of books but on the other hand, when the complete business of the firm is closed down due to any reason, it is called </a:t>
            </a:r>
            <a:r>
              <a:rPr lang="en-US" sz="2400" b="1" dirty="0" smtClean="0">
                <a:latin typeface="Calibri" pitchFamily="34" charset="0"/>
                <a:cs typeface="Calibri" pitchFamily="34" charset="0"/>
              </a:rPr>
              <a:t>dissolution of the firm.</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4</a:t>
            </a:fld>
            <a:endParaRPr lang="en-US" dirty="0"/>
          </a:p>
        </p:txBody>
      </p:sp>
      <p:graphicFrame>
        <p:nvGraphicFramePr>
          <p:cNvPr id="4" name="Table 3"/>
          <p:cNvGraphicFramePr>
            <a:graphicFrameLocks noGrp="1"/>
          </p:cNvGraphicFramePr>
          <p:nvPr/>
        </p:nvGraphicFramePr>
        <p:xfrm>
          <a:off x="457200" y="838200"/>
          <a:ext cx="7772400" cy="550926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r>
                        <a:rPr kumimoji="0" lang="en-US" sz="1950" b="1" kern="1200" baseline="0" dirty="0" smtClean="0">
                          <a:solidFill>
                            <a:schemeClr val="lt1"/>
                          </a:solidFill>
                          <a:latin typeface="+mn-lt"/>
                          <a:ea typeface="+mn-ea"/>
                          <a:cs typeface="+mn-cs"/>
                        </a:rPr>
                        <a:t>Basis of Difference</a:t>
                      </a:r>
                      <a:endParaRPr lang="en-US" sz="1950" b="1" dirty="0"/>
                    </a:p>
                  </a:txBody>
                  <a:tcPr/>
                </a:tc>
                <a:tc>
                  <a:txBody>
                    <a:bodyPr/>
                    <a:lstStyle/>
                    <a:p>
                      <a:pPr algn="ctr"/>
                      <a:r>
                        <a:rPr kumimoji="0" lang="en-US" sz="1950" b="1" kern="1200" baseline="0" dirty="0" smtClean="0">
                          <a:solidFill>
                            <a:schemeClr val="lt1"/>
                          </a:solidFill>
                          <a:latin typeface="+mn-lt"/>
                          <a:ea typeface="+mn-ea"/>
                          <a:cs typeface="+mn-cs"/>
                        </a:rPr>
                        <a:t>Dissolution of Partnership</a:t>
                      </a:r>
                      <a:endParaRPr lang="en-US" sz="1950" b="1" dirty="0"/>
                    </a:p>
                  </a:txBody>
                  <a:tcPr/>
                </a:tc>
                <a:tc>
                  <a:txBody>
                    <a:bodyPr/>
                    <a:lstStyle/>
                    <a:p>
                      <a:pPr algn="ctr"/>
                      <a:r>
                        <a:rPr kumimoji="0" lang="en-US" sz="1950" b="1" kern="1200" baseline="0" dirty="0" smtClean="0">
                          <a:solidFill>
                            <a:schemeClr val="lt1"/>
                          </a:solidFill>
                          <a:latin typeface="+mn-lt"/>
                          <a:ea typeface="+mn-ea"/>
                          <a:cs typeface="+mn-cs"/>
                        </a:rPr>
                        <a:t>Dissolution of Firm</a:t>
                      </a:r>
                      <a:endParaRPr lang="en-US" sz="1950" b="1" dirty="0"/>
                    </a:p>
                  </a:txBody>
                  <a:tcPr/>
                </a:tc>
              </a:tr>
              <a:tr h="1219200">
                <a:tc>
                  <a:txBody>
                    <a:bodyPr/>
                    <a:lstStyle/>
                    <a:p>
                      <a:r>
                        <a:rPr kumimoji="0" lang="en-US" sz="1950" b="1" kern="1200" baseline="0" dirty="0" smtClean="0">
                          <a:solidFill>
                            <a:schemeClr val="dk1"/>
                          </a:solidFill>
                          <a:latin typeface="+mn-lt"/>
                          <a:ea typeface="+mn-ea"/>
                          <a:cs typeface="+mn-cs"/>
                        </a:rPr>
                        <a:t>Change in economic relation</a:t>
                      </a:r>
                      <a:endParaRPr lang="en-US" sz="1950" b="1" dirty="0"/>
                    </a:p>
                  </a:txBody>
                  <a:tcPr/>
                </a:tc>
                <a:tc>
                  <a:txBody>
                    <a:bodyPr/>
                    <a:lstStyle/>
                    <a:p>
                      <a:r>
                        <a:rPr kumimoji="0" lang="en-US" sz="1950" kern="1200" baseline="0" dirty="0" smtClean="0">
                          <a:solidFill>
                            <a:schemeClr val="dk1"/>
                          </a:solidFill>
                          <a:latin typeface="+mn-lt"/>
                          <a:ea typeface="+mn-ea"/>
                          <a:cs typeface="+mn-cs"/>
                        </a:rPr>
                        <a:t>The economic relation of partnership among different partners is changed.</a:t>
                      </a:r>
                      <a:endParaRPr lang="en-US" sz="1950" dirty="0"/>
                    </a:p>
                  </a:txBody>
                  <a:tcPr/>
                </a:tc>
                <a:tc>
                  <a:txBody>
                    <a:bodyPr/>
                    <a:lstStyle/>
                    <a:p>
                      <a:r>
                        <a:rPr kumimoji="0" lang="en-US" sz="1950" kern="1200" baseline="0" dirty="0" smtClean="0">
                          <a:solidFill>
                            <a:schemeClr val="dk1"/>
                          </a:solidFill>
                          <a:latin typeface="+mn-lt"/>
                          <a:ea typeface="+mn-ea"/>
                          <a:cs typeface="+mn-cs"/>
                        </a:rPr>
                        <a:t>The economic relations between all the partners comes to end.</a:t>
                      </a:r>
                      <a:endParaRPr lang="en-US" sz="1950" dirty="0"/>
                    </a:p>
                  </a:txBody>
                  <a:tcPr/>
                </a:tc>
              </a:tr>
              <a:tr h="609600">
                <a:tc>
                  <a:txBody>
                    <a:bodyPr/>
                    <a:lstStyle/>
                    <a:p>
                      <a:r>
                        <a:rPr kumimoji="0" lang="en-US" sz="1950" b="1" kern="1200" baseline="0" dirty="0" smtClean="0">
                          <a:solidFill>
                            <a:schemeClr val="dk1"/>
                          </a:solidFill>
                          <a:latin typeface="+mn-lt"/>
                          <a:ea typeface="+mn-ea"/>
                          <a:cs typeface="+mn-cs"/>
                        </a:rPr>
                        <a:t>Termination of business</a:t>
                      </a:r>
                      <a:endParaRPr lang="en-US" sz="1950" b="1" dirty="0"/>
                    </a:p>
                  </a:txBody>
                  <a:tcPr/>
                </a:tc>
                <a:tc>
                  <a:txBody>
                    <a:bodyPr/>
                    <a:lstStyle/>
                    <a:p>
                      <a:r>
                        <a:rPr kumimoji="0" lang="en-US" sz="1950" kern="1200" baseline="0" dirty="0" smtClean="0">
                          <a:solidFill>
                            <a:schemeClr val="dk1"/>
                          </a:solidFill>
                          <a:latin typeface="+mn-lt"/>
                          <a:ea typeface="+mn-ea"/>
                          <a:cs typeface="+mn-cs"/>
                        </a:rPr>
                        <a:t>No, the business of the firm is continued.</a:t>
                      </a:r>
                      <a:endParaRPr lang="en-US" sz="1950" dirty="0"/>
                    </a:p>
                  </a:txBody>
                  <a:tcPr/>
                </a:tc>
                <a:tc>
                  <a:txBody>
                    <a:bodyPr/>
                    <a:lstStyle/>
                    <a:p>
                      <a:r>
                        <a:rPr kumimoji="0" lang="en-US" sz="1950" kern="1200" baseline="0" dirty="0" smtClean="0">
                          <a:solidFill>
                            <a:schemeClr val="dk1"/>
                          </a:solidFill>
                          <a:latin typeface="+mn-lt"/>
                          <a:ea typeface="+mn-ea"/>
                          <a:cs typeface="+mn-cs"/>
                        </a:rPr>
                        <a:t>The business of the firm is closed.</a:t>
                      </a:r>
                      <a:endParaRPr lang="en-US" sz="1950" dirty="0"/>
                    </a:p>
                  </a:txBody>
                  <a:tcPr/>
                </a:tc>
              </a:tr>
              <a:tr h="914400">
                <a:tc>
                  <a:txBody>
                    <a:bodyPr/>
                    <a:lstStyle/>
                    <a:p>
                      <a:r>
                        <a:rPr kumimoji="0" lang="en-US" sz="1950" b="1" kern="1200" baseline="0" dirty="0" smtClean="0">
                          <a:solidFill>
                            <a:schemeClr val="dk1"/>
                          </a:solidFill>
                          <a:latin typeface="+mn-lt"/>
                          <a:ea typeface="+mn-ea"/>
                          <a:cs typeface="+mn-cs"/>
                        </a:rPr>
                        <a:t>Settlement of account</a:t>
                      </a:r>
                      <a:endParaRPr lang="en-US" sz="1950" b="1" dirty="0"/>
                    </a:p>
                  </a:txBody>
                  <a:tcPr/>
                </a:tc>
                <a:tc>
                  <a:txBody>
                    <a:bodyPr/>
                    <a:lstStyle/>
                    <a:p>
                      <a:r>
                        <a:rPr kumimoji="0" lang="en-US" sz="1950" kern="1200" baseline="0" dirty="0" smtClean="0">
                          <a:solidFill>
                            <a:schemeClr val="dk1"/>
                          </a:solidFill>
                          <a:latin typeface="+mn-lt"/>
                          <a:ea typeface="+mn-ea"/>
                          <a:cs typeface="+mn-cs"/>
                        </a:rPr>
                        <a:t>Assets and liabilities are revalued and new balance sheet is drawn</a:t>
                      </a:r>
                      <a:endParaRPr lang="en-US" sz="1950" dirty="0"/>
                    </a:p>
                  </a:txBody>
                  <a:tcPr/>
                </a:tc>
                <a:tc>
                  <a:txBody>
                    <a:bodyPr/>
                    <a:lstStyle/>
                    <a:p>
                      <a:r>
                        <a:rPr kumimoji="0" lang="en-US" sz="1950" kern="1200" baseline="0" dirty="0" smtClean="0">
                          <a:solidFill>
                            <a:schemeClr val="dk1"/>
                          </a:solidFill>
                          <a:latin typeface="+mn-lt"/>
                          <a:ea typeface="+mn-ea"/>
                          <a:cs typeface="+mn-cs"/>
                        </a:rPr>
                        <a:t>Assets are sold and realized and liabilities are paid off.</a:t>
                      </a:r>
                      <a:endParaRPr lang="en-US" sz="1950" dirty="0"/>
                    </a:p>
                  </a:txBody>
                  <a:tcPr/>
                </a:tc>
              </a:tr>
              <a:tr h="370840">
                <a:tc>
                  <a:txBody>
                    <a:bodyPr/>
                    <a:lstStyle/>
                    <a:p>
                      <a:r>
                        <a:rPr kumimoji="0" lang="en-US" sz="1950" b="1" kern="1200" baseline="0" dirty="0" smtClean="0">
                          <a:solidFill>
                            <a:schemeClr val="dk1"/>
                          </a:solidFill>
                          <a:latin typeface="+mn-lt"/>
                          <a:ea typeface="+mn-ea"/>
                          <a:cs typeface="+mn-cs"/>
                        </a:rPr>
                        <a:t>Closure of books of accounts</a:t>
                      </a:r>
                      <a:endParaRPr lang="en-US" sz="1950" b="1" dirty="0"/>
                    </a:p>
                  </a:txBody>
                  <a:tcPr/>
                </a:tc>
                <a:tc>
                  <a:txBody>
                    <a:bodyPr/>
                    <a:lstStyle/>
                    <a:p>
                      <a:r>
                        <a:rPr kumimoji="0" lang="en-US" sz="1950" kern="1200" baseline="0" dirty="0" smtClean="0">
                          <a:solidFill>
                            <a:schemeClr val="dk1"/>
                          </a:solidFill>
                          <a:latin typeface="+mn-lt"/>
                          <a:ea typeface="+mn-ea"/>
                          <a:cs typeface="+mn-cs"/>
                        </a:rPr>
                        <a:t>Does not require because the business is not terminated</a:t>
                      </a:r>
                      <a:endParaRPr lang="en-US" sz="1950" dirty="0"/>
                    </a:p>
                  </a:txBody>
                  <a:tcPr/>
                </a:tc>
                <a:tc>
                  <a:txBody>
                    <a:bodyPr/>
                    <a:lstStyle/>
                    <a:p>
                      <a:r>
                        <a:rPr kumimoji="0" lang="en-US" sz="1950" kern="1200" baseline="0" dirty="0" smtClean="0">
                          <a:solidFill>
                            <a:schemeClr val="dk1"/>
                          </a:solidFill>
                          <a:latin typeface="+mn-lt"/>
                          <a:ea typeface="+mn-ea"/>
                          <a:cs typeface="+mn-cs"/>
                        </a:rPr>
                        <a:t>Al books of accounts are closed.</a:t>
                      </a:r>
                      <a:endParaRPr lang="en-US" sz="1950" dirty="0"/>
                    </a:p>
                  </a:txBody>
                  <a:tcPr/>
                </a:tc>
              </a:tr>
            </a:tbl>
          </a:graphicData>
        </a:graphic>
      </p:graphicFrame>
      <p:sp>
        <p:nvSpPr>
          <p:cNvPr id="5" name="Rectangle 4"/>
          <p:cNvSpPr/>
          <p:nvPr/>
        </p:nvSpPr>
        <p:spPr>
          <a:xfrm>
            <a:off x="304800" y="304800"/>
            <a:ext cx="8382000" cy="430887"/>
          </a:xfrm>
          <a:prstGeom prst="rect">
            <a:avLst/>
          </a:prstGeom>
        </p:spPr>
        <p:txBody>
          <a:bodyPr wrap="square">
            <a:spAutoFit/>
          </a:bodyPr>
          <a:lstStyle/>
          <a:p>
            <a:r>
              <a:rPr lang="en-US" sz="2200" b="1" dirty="0" smtClean="0">
                <a:solidFill>
                  <a:srgbClr val="FF0000"/>
                </a:solidFill>
                <a:latin typeface="Calibri" pitchFamily="34" charset="0"/>
                <a:cs typeface="Calibri" pitchFamily="34" charset="0"/>
              </a:rPr>
              <a:t>Distinguish between dissolution of partnership and dissolution of firm:</a:t>
            </a:r>
            <a:endParaRPr lang="en-US" sz="2200" b="1" dirty="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31C3804-7DB4-49F8-98C7-D17834D2E298}" type="slidenum">
              <a:rPr lang="en-US" smtClean="0"/>
              <a:pPr/>
              <a:t>5</a:t>
            </a:fld>
            <a:endParaRPr lang="en-US"/>
          </a:p>
        </p:txBody>
      </p:sp>
      <p:sp>
        <p:nvSpPr>
          <p:cNvPr id="6" name="Rectangle 3"/>
          <p:cNvSpPr/>
          <p:nvPr/>
        </p:nvSpPr>
        <p:spPr>
          <a:xfrm>
            <a:off x="304800" y="304800"/>
            <a:ext cx="8382000" cy="6401753"/>
          </a:xfrm>
          <a:prstGeom prst="rect">
            <a:avLst/>
          </a:prstGeom>
        </p:spPr>
        <p:txBody>
          <a:bodyPr wrap="square">
            <a:spAutoFit/>
          </a:bodyPr>
          <a:lstStyle/>
          <a:p>
            <a:pPr algn="just"/>
            <a:r>
              <a:rPr lang="en-US" sz="2600" b="1" dirty="0" smtClean="0">
                <a:solidFill>
                  <a:srgbClr val="FF0000"/>
                </a:solidFill>
                <a:latin typeface="Calibri" pitchFamily="34" charset="0"/>
                <a:cs typeface="Calibri" pitchFamily="34" charset="0"/>
              </a:rPr>
              <a:t>Modes of Dissolution of Firm:</a:t>
            </a:r>
          </a:p>
          <a:p>
            <a:pPr algn="just"/>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Dissolution of a firm takes place in the following cases :</a:t>
            </a:r>
          </a:p>
          <a:p>
            <a:pPr algn="just"/>
            <a:endParaRPr lang="en-US" sz="24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1. Dissolution by agreement :</a:t>
            </a:r>
          </a:p>
          <a:p>
            <a:pPr marL="514350" indent="-514350" algn="just">
              <a:buAutoNum type="romanLcParenBoth"/>
            </a:pPr>
            <a:r>
              <a:rPr lang="en-US" sz="2400" dirty="0" smtClean="0">
                <a:latin typeface="Calibri" pitchFamily="34" charset="0"/>
                <a:cs typeface="Calibri" pitchFamily="34" charset="0"/>
              </a:rPr>
              <a:t>When al partners give their consent.</a:t>
            </a:r>
          </a:p>
          <a:p>
            <a:pPr marL="514350" indent="-514350" algn="just">
              <a:buAutoNum type="romanLcParenBoth"/>
            </a:pPr>
            <a:r>
              <a:rPr lang="en-US" sz="2400" dirty="0" smtClean="0">
                <a:latin typeface="Calibri" pitchFamily="34" charset="0"/>
                <a:cs typeface="Calibri" pitchFamily="34" charset="0"/>
              </a:rPr>
              <a:t>As per the terms of Partnership Agreement.</a:t>
            </a:r>
          </a:p>
          <a:p>
            <a:pPr marL="514350" indent="-514350" algn="just">
              <a:buAutoNum type="romanLcParenBoth"/>
            </a:pPr>
            <a:endParaRPr lang="en-US" sz="24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2. Compulsory Dissolution:</a:t>
            </a:r>
          </a:p>
          <a:p>
            <a:pPr algn="just"/>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When al the partners or al except one partner become insolvent or insane.</a:t>
            </a:r>
          </a:p>
          <a:p>
            <a:pPr algn="just"/>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When the business becomes illegal.</a:t>
            </a:r>
          </a:p>
          <a:p>
            <a:pPr algn="just"/>
            <a:r>
              <a:rPr lang="en-US" sz="2400" dirty="0" smtClean="0">
                <a:latin typeface="Calibri" pitchFamily="34" charset="0"/>
                <a:cs typeface="Calibri" pitchFamily="34" charset="0"/>
              </a:rPr>
              <a:t>(ii) When al the partners except one decide to retire from the firm.</a:t>
            </a:r>
          </a:p>
          <a:p>
            <a:pPr algn="just"/>
            <a:r>
              <a:rPr lang="en-US" sz="2400" dirty="0" smtClean="0">
                <a:latin typeface="Calibri" pitchFamily="34" charset="0"/>
                <a:cs typeface="Calibri" pitchFamily="34" charset="0"/>
              </a:rPr>
              <a:t>(iv) When al the partners or al except one partner die.</a:t>
            </a:r>
          </a:p>
          <a:p>
            <a:pPr algn="just"/>
            <a:r>
              <a:rPr lang="en-US" sz="2400" dirty="0" smtClean="0">
                <a:latin typeface="Calibri" pitchFamily="34" charset="0"/>
                <a:cs typeface="Calibri" pitchFamily="34" charset="0"/>
              </a:rPr>
              <a:t>(v) As per the terms of partnership deed, expiry of the period or completion of the specific venture for which the firm was formed.</a:t>
            </a:r>
            <a:endParaRPr lang="en-US" sz="2400"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31C3804-7DB4-49F8-98C7-D17834D2E298}" type="slidenum">
              <a:rPr lang="en-US" smtClean="0"/>
              <a:pPr/>
              <a:t>6</a:t>
            </a:fld>
            <a:endParaRPr lang="en-US"/>
          </a:p>
        </p:txBody>
      </p:sp>
      <p:sp>
        <p:nvSpPr>
          <p:cNvPr id="6" name="Rectangle 3"/>
          <p:cNvSpPr/>
          <p:nvPr/>
        </p:nvSpPr>
        <p:spPr>
          <a:xfrm>
            <a:off x="228600" y="304800"/>
            <a:ext cx="8534400" cy="6370975"/>
          </a:xfrm>
          <a:prstGeom prst="rect">
            <a:avLst/>
          </a:prstGeom>
        </p:spPr>
        <p:txBody>
          <a:bodyPr wrap="square">
            <a:spAutoFit/>
          </a:bodyPr>
          <a:lstStyle/>
          <a:p>
            <a:pPr algn="just"/>
            <a:r>
              <a:rPr lang="en-US" sz="2400" b="1" dirty="0" smtClean="0">
                <a:latin typeface="Calibri" pitchFamily="34" charset="0"/>
                <a:cs typeface="Calibri" pitchFamily="34" charset="0"/>
              </a:rPr>
              <a:t>3. Dissolution by Notice : </a:t>
            </a:r>
            <a:r>
              <a:rPr lang="en-US" sz="2400" dirty="0" smtClean="0">
                <a:latin typeface="Calibri" pitchFamily="34" charset="0"/>
                <a:cs typeface="Calibri" pitchFamily="34" charset="0"/>
              </a:rPr>
              <a:t>In case of a partnership at will, the firm may be dissolved, if any one of the partner gives a notice in writing to the other partners.</a:t>
            </a:r>
          </a:p>
          <a:p>
            <a:pPr algn="just"/>
            <a:r>
              <a:rPr lang="en-US" sz="2400" b="1" dirty="0" smtClean="0">
                <a:latin typeface="Calibri" pitchFamily="34" charset="0"/>
                <a:cs typeface="Calibri" pitchFamily="34" charset="0"/>
              </a:rPr>
              <a:t>4. Dissolution by Court :</a:t>
            </a:r>
            <a:r>
              <a:rPr lang="en-US" sz="2400" dirty="0" smtClean="0">
                <a:latin typeface="Calibri" pitchFamily="34" charset="0"/>
                <a:cs typeface="Calibri" pitchFamily="34" charset="0"/>
              </a:rPr>
              <a:t> A court may order a firm to be dissolved in the following cases :</a:t>
            </a:r>
          </a:p>
          <a:p>
            <a:pPr algn="just"/>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When a partner becomes insane.</a:t>
            </a:r>
          </a:p>
          <a:p>
            <a:pPr algn="just"/>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When a partner becomes permanently incapable of performing his duties as a partner.</a:t>
            </a:r>
          </a:p>
          <a:p>
            <a:pPr algn="just"/>
            <a:r>
              <a:rPr lang="en-US" sz="2400" dirty="0" smtClean="0">
                <a:latin typeface="Calibri" pitchFamily="34" charset="0"/>
                <a:cs typeface="Calibri" pitchFamily="34" charset="0"/>
              </a:rPr>
              <a:t>(ii) When a partners conduct is likely to adverse affect the goodwill of the firm.</a:t>
            </a:r>
          </a:p>
          <a:p>
            <a:pPr algn="just"/>
            <a:r>
              <a:rPr lang="en-US" sz="2400" dirty="0" smtClean="0">
                <a:latin typeface="Calibri" pitchFamily="34" charset="0"/>
                <a:cs typeface="Calibri" pitchFamily="34" charset="0"/>
              </a:rPr>
              <a:t>(iv) Where a partner deliberately and consistently commits breach of agreement relating to the management of the firm.</a:t>
            </a:r>
          </a:p>
          <a:p>
            <a:pPr algn="just"/>
            <a:r>
              <a:rPr lang="en-US" sz="2400" dirty="0" smtClean="0">
                <a:latin typeface="Calibri" pitchFamily="34" charset="0"/>
                <a:cs typeface="Calibri" pitchFamily="34" charset="0"/>
              </a:rPr>
              <a:t>(v) When a partner transfers whole of his interest in the firm to a third party.</a:t>
            </a:r>
          </a:p>
          <a:p>
            <a:pPr algn="just"/>
            <a:r>
              <a:rPr lang="en-US" sz="2400" dirty="0" smtClean="0">
                <a:latin typeface="Calibri" pitchFamily="34" charset="0"/>
                <a:cs typeface="Calibri" pitchFamily="34" charset="0"/>
              </a:rPr>
              <a:t>(vi) </a:t>
            </a:r>
            <a:r>
              <a:rPr lang="en-US" sz="2200" dirty="0" smtClean="0">
                <a:latin typeface="Calibri" pitchFamily="34" charset="0"/>
                <a:cs typeface="Calibri" pitchFamily="34" charset="0"/>
              </a:rPr>
              <a:t>When the business of the firm cannot be carried on save at a loss.</a:t>
            </a:r>
          </a:p>
          <a:p>
            <a:pPr algn="just"/>
            <a:r>
              <a:rPr lang="en-US" sz="2200" dirty="0" smtClean="0">
                <a:latin typeface="Calibri" pitchFamily="34" charset="0"/>
                <a:cs typeface="Calibri" pitchFamily="34" charset="0"/>
              </a:rPr>
              <a:t>(vi) </a:t>
            </a:r>
            <a:r>
              <a:rPr lang="en-US" sz="2400" dirty="0" smtClean="0">
                <a:latin typeface="Calibri" pitchFamily="34" charset="0"/>
                <a:cs typeface="Calibri" pitchFamily="34" charset="0"/>
              </a:rPr>
              <a:t>When the court considers any other ground to be just and equitable for the dissolution of the firm.</a:t>
            </a:r>
            <a:endParaRPr lang="en-US" sz="24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
        <p:nvSpPr>
          <p:cNvPr id="1048618" name="Slide Number Placeholder 5"/>
          <p:cNvSpPr>
            <a:spLocks noGrp="1"/>
          </p:cNvSpPr>
          <p:nvPr>
            <p:ph type="sldNum" sz="quarter" idx="15"/>
          </p:nvPr>
        </p:nvSpPr>
        <p:spPr/>
        <p:txBody>
          <a:bodyPr>
            <a:normAutofit/>
          </a:bodyPr>
          <a:lstStyle/>
          <a:p>
            <a:fld id="{BEFF15C5-7A37-4B5C-9F13-4DD073D7DC40}" type="slidenum">
              <a:rPr lang="en-US" smtClean="0"/>
              <a:pPr/>
              <a:t>7</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100</TotalTime>
  <Words>623</Words>
  <Application>Microsoft Office PowerPoint</Application>
  <PresentationFormat>On-screen Show (4:3)</PresentationFormat>
  <Paragraphs>70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WELCOME Class: B.Com – Part-1  Subject: Financial Accounting Topic: Dissolution of a Partnership Firm – Meaning and Modes of dissolution</vt:lpstr>
      <vt:lpstr>Slide 2</vt:lpstr>
      <vt:lpstr>Slide 3</vt:lpstr>
      <vt:lpstr>Slide 4</vt:lpstr>
      <vt:lpstr>Slide 5</vt:lpstr>
      <vt:lpstr>Slide 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15</cp:revision>
  <dcterms:created xsi:type="dcterms:W3CDTF">2011-08-22T23:02:56Z</dcterms:created>
  <dcterms:modified xsi:type="dcterms:W3CDTF">2020-05-27T06:59:07Z</dcterms:modified>
</cp:coreProperties>
</file>